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A8BA-0687-424F-A532-4AF71FDC4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2DCC4-7529-49D5-AD7C-FDF0EB4A0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061701-11A8-42E6-93E9-9767890870E4}"/>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F9D4A64D-16E7-49C3-B2BF-6760A7090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322CA-6FE3-4352-964F-3F9F1F789787}"/>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36872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C224-92D0-492E-B993-26CBECC708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895C9E-CCB0-479E-B15D-0B88A2824D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355CA-00F5-46E8-9BBF-74221A32F9E6}"/>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33FB9FF5-877D-40B7-BDAF-469BB9EF8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F2380-AC3D-4531-B6AC-EB66142364BA}"/>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20597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714B-E17C-4378-BEE4-2BFFAA2DBE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37D9-7722-4774-B723-7A03F88ECA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141BB-06ED-4B38-9671-4B487DB47822}"/>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42D734F5-4AA1-4AF8-96E0-61819241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84992-8DDE-4D93-8F3A-C8AA8A8257A7}"/>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1615367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FB8-50EC-47D2-B76A-0CF065A39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1919D-CFA6-4723-B95C-84C0033BF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FBC46-B70A-4928-AB1E-056A01B14C63}"/>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4B87BE8C-A471-4965-A250-16EF9E332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12176-0011-4EBB-BF43-674DCA224822}"/>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290615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4B37-7D30-4E94-8D04-F84637CE9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49578A-0450-43F8-8E8A-B2C6D44C6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439FCF-5FCB-4755-907F-7801144E95DC}"/>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6DDA0B93-9D1B-4ABC-89FA-5CADD6072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E194D-E3B6-420B-811F-E960C8919497}"/>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12835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95E8-8614-4D11-912D-92FCFD6F9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2FDA3-FE09-43AB-86C0-FAB127598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139D4-0F5A-4DD8-B78B-745BC588EB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E6B92F-9C0A-4264-9A31-F5FA415796CF}"/>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6" name="Footer Placeholder 5">
            <a:extLst>
              <a:ext uri="{FF2B5EF4-FFF2-40B4-BE49-F238E27FC236}">
                <a16:creationId xmlns:a16="http://schemas.microsoft.com/office/drawing/2014/main" id="{7AB34227-5954-458E-B678-045ADFF096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53BEB-4870-4813-8FB5-D30192F7DD48}"/>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125889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0DF0E-8070-4DBE-866C-19D25E6A38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75645D-939D-411C-B561-9EF56023D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AE6D6-6959-48E4-89E9-51137368A0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2841C4-BC09-4949-86F6-496F062CFF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173E9F-23AE-4E18-B6FB-C8F5BFC581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9A596E-BB1E-4DDE-B78D-B34F28777293}"/>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8" name="Footer Placeholder 7">
            <a:extLst>
              <a:ext uri="{FF2B5EF4-FFF2-40B4-BE49-F238E27FC236}">
                <a16:creationId xmlns:a16="http://schemas.microsoft.com/office/drawing/2014/main" id="{EA2260A6-8C7C-44B8-9636-D963594A2F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C4DE3-2747-4257-86AC-52356C0A0F4E}"/>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293994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80DF-6057-4090-B01E-EB0F6F16D4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83211B-FE97-4978-8CB9-5C1F9F90463F}"/>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4" name="Footer Placeholder 3">
            <a:extLst>
              <a:ext uri="{FF2B5EF4-FFF2-40B4-BE49-F238E27FC236}">
                <a16:creationId xmlns:a16="http://schemas.microsoft.com/office/drawing/2014/main" id="{81BE5837-C9E3-4905-835F-438F12F4F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A00B97-5F00-4988-83A7-055B8401497B}"/>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117730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6AC58-DD87-4EFC-9BE9-FE45A58E6CD6}"/>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3" name="Footer Placeholder 2">
            <a:extLst>
              <a:ext uri="{FF2B5EF4-FFF2-40B4-BE49-F238E27FC236}">
                <a16:creationId xmlns:a16="http://schemas.microsoft.com/office/drawing/2014/main" id="{A0AB5E32-4373-4508-BAC4-9D0DF1B962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03AF52-5BCB-4BBB-9753-5E44EB749C2C}"/>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391584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AAEDF-9E8B-497C-A0B2-7DAB06A053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4F5A96-CB58-48CE-8D73-6CB8BD36F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690076-E669-42CB-BC2A-750719DBC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F468C-9838-4F61-BC60-45C513A07488}"/>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6" name="Footer Placeholder 5">
            <a:extLst>
              <a:ext uri="{FF2B5EF4-FFF2-40B4-BE49-F238E27FC236}">
                <a16:creationId xmlns:a16="http://schemas.microsoft.com/office/drawing/2014/main" id="{9C6886D7-5920-484D-AB4A-FD548C2BC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8FDE6-88B9-4571-B9B6-5DE8734B0FEC}"/>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344788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51D3-5FD5-404F-A894-208340C0C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8CD348-71B4-4125-ABFB-65988954A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518260-F61C-4643-9207-FCDBA63FD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1D84C-EA2C-47AA-97EF-6ECECDFDF69B}"/>
              </a:ext>
            </a:extLst>
          </p:cNvPr>
          <p:cNvSpPr>
            <a:spLocks noGrp="1"/>
          </p:cNvSpPr>
          <p:nvPr>
            <p:ph type="dt" sz="half" idx="10"/>
          </p:nvPr>
        </p:nvSpPr>
        <p:spPr/>
        <p:txBody>
          <a:bodyPr/>
          <a:lstStyle/>
          <a:p>
            <a:fld id="{72887378-BA24-4538-A063-03680D53B05F}" type="datetimeFigureOut">
              <a:rPr lang="en-US" smtClean="0"/>
              <a:t>11/14/2020</a:t>
            </a:fld>
            <a:endParaRPr lang="en-US"/>
          </a:p>
        </p:txBody>
      </p:sp>
      <p:sp>
        <p:nvSpPr>
          <p:cNvPr id="6" name="Footer Placeholder 5">
            <a:extLst>
              <a:ext uri="{FF2B5EF4-FFF2-40B4-BE49-F238E27FC236}">
                <a16:creationId xmlns:a16="http://schemas.microsoft.com/office/drawing/2014/main" id="{42A6E246-2DE1-499B-B40C-FD2B962F3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EECE9-7CC0-4E25-A424-30D13367D583}"/>
              </a:ext>
            </a:extLst>
          </p:cNvPr>
          <p:cNvSpPr>
            <a:spLocks noGrp="1"/>
          </p:cNvSpPr>
          <p:nvPr>
            <p:ph type="sldNum" sz="quarter" idx="12"/>
          </p:nvPr>
        </p:nvSpPr>
        <p:spPr/>
        <p:txBody>
          <a:bodyPr/>
          <a:lstStyle/>
          <a:p>
            <a:fld id="{94A23AD0-BB40-4A84-B7F5-2C4789F0107C}" type="slidenum">
              <a:rPr lang="en-US" smtClean="0"/>
              <a:t>‹#›</a:t>
            </a:fld>
            <a:endParaRPr lang="en-US"/>
          </a:p>
        </p:txBody>
      </p:sp>
    </p:spTree>
    <p:extLst>
      <p:ext uri="{BB962C8B-B14F-4D97-AF65-F5344CB8AC3E}">
        <p14:creationId xmlns:p14="http://schemas.microsoft.com/office/powerpoint/2010/main" val="354226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31F78-E182-4F45-B386-E59DBD1BC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88A9B-8034-44A1-80D5-DBF223994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A8078-301A-4B8A-9F11-479250D0D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87378-BA24-4538-A063-03680D53B05F}" type="datetimeFigureOut">
              <a:rPr lang="en-US" smtClean="0"/>
              <a:t>11/14/2020</a:t>
            </a:fld>
            <a:endParaRPr lang="en-US"/>
          </a:p>
        </p:txBody>
      </p:sp>
      <p:sp>
        <p:nvSpPr>
          <p:cNvPr id="5" name="Footer Placeholder 4">
            <a:extLst>
              <a:ext uri="{FF2B5EF4-FFF2-40B4-BE49-F238E27FC236}">
                <a16:creationId xmlns:a16="http://schemas.microsoft.com/office/drawing/2014/main" id="{751FFEC5-1CF9-4F0E-A65F-F1D9A4899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E8ABAE-17F9-4D9B-B557-6373626AD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23AD0-BB40-4A84-B7F5-2C4789F0107C}" type="slidenum">
              <a:rPr lang="en-US" smtClean="0"/>
              <a:t>‹#›</a:t>
            </a:fld>
            <a:endParaRPr lang="en-US"/>
          </a:p>
        </p:txBody>
      </p:sp>
    </p:spTree>
    <p:extLst>
      <p:ext uri="{BB962C8B-B14F-4D97-AF65-F5344CB8AC3E}">
        <p14:creationId xmlns:p14="http://schemas.microsoft.com/office/powerpoint/2010/main" val="3664568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yasser64b/Coursera_Capstone/blob/master/Coursera%20Capstone%20Project_Final.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foursquare.com/" TargetMode="External"/><Relationship Id="rId2" Type="http://schemas.openxmlformats.org/officeDocument/2006/relationships/hyperlink" Target="https://localwiki.org/sf/Neighborhood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EC6A-1597-4012-8773-0CAAC4056ACB}"/>
              </a:ext>
            </a:extLst>
          </p:cNvPr>
          <p:cNvSpPr>
            <a:spLocks noGrp="1"/>
          </p:cNvSpPr>
          <p:nvPr>
            <p:ph type="ctrTitle"/>
          </p:nvPr>
        </p:nvSpPr>
        <p:spPr>
          <a:xfrm>
            <a:off x="1981200" y="932155"/>
            <a:ext cx="8229600" cy="5743853"/>
          </a:xfrm>
        </p:spPr>
        <p:txBody>
          <a:bodyPr>
            <a:normAutofit/>
          </a:bodyPr>
          <a:lstStyle/>
          <a:p>
            <a:r>
              <a:rPr lang="en-US" sz="4000" b="1" dirty="0"/>
              <a:t>Location recommendation for a new vegetarian restaurant in San Francisco, California</a:t>
            </a:r>
            <a:br>
              <a:rPr lang="en-US" sz="4000" b="1" dirty="0"/>
            </a:br>
            <a:br>
              <a:rPr lang="en-US" sz="4000" b="1" dirty="0"/>
            </a:br>
            <a:br>
              <a:rPr lang="en-US" sz="4000" b="1" dirty="0"/>
            </a:br>
            <a:br>
              <a:rPr lang="en-US" sz="4000" b="1" dirty="0"/>
            </a:br>
            <a:r>
              <a:rPr lang="en-US" sz="4000" b="1" dirty="0"/>
              <a:t>Nov. 2020 </a:t>
            </a:r>
            <a:br>
              <a:rPr lang="en-US" sz="4000" b="1" dirty="0"/>
            </a:br>
            <a:br>
              <a:rPr lang="en-US" sz="4400" dirty="0"/>
            </a:br>
            <a:endParaRPr lang="en-US" sz="4400" dirty="0"/>
          </a:p>
        </p:txBody>
      </p:sp>
    </p:spTree>
    <p:extLst>
      <p:ext uri="{BB962C8B-B14F-4D97-AF65-F5344CB8AC3E}">
        <p14:creationId xmlns:p14="http://schemas.microsoft.com/office/powerpoint/2010/main" val="297210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B4C1-36F0-49D2-A428-D5475C1BBF0B}"/>
              </a:ext>
            </a:extLst>
          </p:cNvPr>
          <p:cNvSpPr>
            <a:spLocks noGrp="1"/>
          </p:cNvSpPr>
          <p:nvPr>
            <p:ph type="title"/>
          </p:nvPr>
        </p:nvSpPr>
        <p:spPr/>
        <p:txBody>
          <a:bodyPr/>
          <a:lstStyle/>
          <a:p>
            <a:r>
              <a:rPr lang="en-US" dirty="0"/>
              <a:t>6	Results and Discussion </a:t>
            </a:r>
          </a:p>
        </p:txBody>
      </p:sp>
      <p:sp>
        <p:nvSpPr>
          <p:cNvPr id="3" name="Content Placeholder 2">
            <a:extLst>
              <a:ext uri="{FF2B5EF4-FFF2-40B4-BE49-F238E27FC236}">
                <a16:creationId xmlns:a16="http://schemas.microsoft.com/office/drawing/2014/main" id="{100A64CE-2C88-4BB4-A591-0CF4175CA466}"/>
              </a:ext>
            </a:extLst>
          </p:cNvPr>
          <p:cNvSpPr>
            <a:spLocks noGrp="1"/>
          </p:cNvSpPr>
          <p:nvPr>
            <p:ph idx="1"/>
          </p:nvPr>
        </p:nvSpPr>
        <p:spPr>
          <a:xfrm>
            <a:off x="838200" y="1550417"/>
            <a:ext cx="10515600" cy="4351338"/>
          </a:xfrm>
        </p:spPr>
        <p:txBody>
          <a:bodyPr/>
          <a:lstStyle/>
          <a:p>
            <a:r>
              <a:rPr lang="en-US" sz="2400" dirty="0"/>
              <a:t>Only 7 neighborhoods have vegetarian restaurants available. </a:t>
            </a:r>
          </a:p>
          <a:p>
            <a:r>
              <a:rPr lang="en-US" sz="2400" dirty="0"/>
              <a:t>Opening a new vegetarian restaurant, at the neighborhood that has many restaurants types except vegetarian is recommended. </a:t>
            </a:r>
          </a:p>
          <a:p>
            <a:r>
              <a:rPr lang="en-US" sz="2400" dirty="0"/>
              <a:t>“The Mission” neighborhood is recommended to open a Vegetarian restaurant. </a:t>
            </a:r>
          </a:p>
          <a:p>
            <a:r>
              <a:rPr lang="en-US" sz="2400" dirty="0"/>
              <a:t>There are more factors to consider to get better recommendations, however, it is out of scope of this article. </a:t>
            </a:r>
          </a:p>
          <a:p>
            <a:endParaRPr lang="en-US" dirty="0"/>
          </a:p>
        </p:txBody>
      </p:sp>
      <p:pic>
        <p:nvPicPr>
          <p:cNvPr id="4" name="Picture 3">
            <a:extLst>
              <a:ext uri="{FF2B5EF4-FFF2-40B4-BE49-F238E27FC236}">
                <a16:creationId xmlns:a16="http://schemas.microsoft.com/office/drawing/2014/main" id="{90DC3E8D-BBCE-48BD-9F28-4B18358047F9}"/>
              </a:ext>
            </a:extLst>
          </p:cNvPr>
          <p:cNvPicPr/>
          <p:nvPr/>
        </p:nvPicPr>
        <p:blipFill rotWithShape="1">
          <a:blip r:embed="rId2"/>
          <a:srcRect l="22307" t="16290" r="29799" b="32984"/>
          <a:stretch/>
        </p:blipFill>
        <p:spPr>
          <a:xfrm>
            <a:off x="5202313" y="3913910"/>
            <a:ext cx="3915054" cy="2699953"/>
          </a:xfrm>
          <a:prstGeom prst="rect">
            <a:avLst/>
          </a:prstGeom>
        </p:spPr>
      </p:pic>
    </p:spTree>
    <p:extLst>
      <p:ext uri="{BB962C8B-B14F-4D97-AF65-F5344CB8AC3E}">
        <p14:creationId xmlns:p14="http://schemas.microsoft.com/office/powerpoint/2010/main" val="1660000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9C61-B678-4FEE-ADF3-F8000000E767}"/>
              </a:ext>
            </a:extLst>
          </p:cNvPr>
          <p:cNvSpPr>
            <a:spLocks noGrp="1"/>
          </p:cNvSpPr>
          <p:nvPr>
            <p:ph type="title"/>
          </p:nvPr>
        </p:nvSpPr>
        <p:spPr/>
        <p:txBody>
          <a:bodyPr/>
          <a:lstStyle/>
          <a:p>
            <a:r>
              <a:rPr lang="en-US" dirty="0"/>
              <a:t>7	Conclusion</a:t>
            </a:r>
          </a:p>
        </p:txBody>
      </p:sp>
      <p:sp>
        <p:nvSpPr>
          <p:cNvPr id="3" name="Content Placeholder 2">
            <a:extLst>
              <a:ext uri="{FF2B5EF4-FFF2-40B4-BE49-F238E27FC236}">
                <a16:creationId xmlns:a16="http://schemas.microsoft.com/office/drawing/2014/main" id="{F111F1D8-42B8-4234-966C-B6DB884272C0}"/>
              </a:ext>
            </a:extLst>
          </p:cNvPr>
          <p:cNvSpPr>
            <a:spLocks noGrp="1"/>
          </p:cNvSpPr>
          <p:nvPr>
            <p:ph idx="1"/>
          </p:nvPr>
        </p:nvSpPr>
        <p:spPr/>
        <p:txBody>
          <a:bodyPr>
            <a:normAutofit fontScale="92500" lnSpcReduction="20000"/>
          </a:bodyPr>
          <a:lstStyle/>
          <a:p>
            <a:r>
              <a:rPr lang="en-US" dirty="0"/>
              <a:t>For a businessman, the most important factor is choosing a right place to start the business. This is more crucial for restaurant business. This article tries to recommend a good location at the city of San Francisco, California for a vegetarian eating place. </a:t>
            </a:r>
          </a:p>
          <a:p>
            <a:r>
              <a:rPr lang="en-US" dirty="0"/>
              <a:t>After analyzing all the neighborhoods and exploring the available restaurant and, in specific, vegetarian / vegan   eating places, the ‘The Mission’ neighborhood is recommended for opening new restaurant for vegetarians. Based on location data analyses, this neighborhood is the dense area of eating places, where, however, there is no single vegetarian restaurant in this region. Therefore, makes it a perfect place for opening a new restaurant for vegetarians. The neighborhoods are also classified based on the frequency of restaurants available in the area using K-Means clustering methodology. This could be used for further analyses which is out of this articles scope. </a:t>
            </a:r>
          </a:p>
          <a:p>
            <a:endParaRPr lang="en-US" dirty="0"/>
          </a:p>
        </p:txBody>
      </p:sp>
    </p:spTree>
    <p:extLst>
      <p:ext uri="{BB962C8B-B14F-4D97-AF65-F5344CB8AC3E}">
        <p14:creationId xmlns:p14="http://schemas.microsoft.com/office/powerpoint/2010/main" val="317259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6D09-00C2-419C-8167-BAD4C54BD6BA}"/>
              </a:ext>
            </a:extLst>
          </p:cNvPr>
          <p:cNvSpPr>
            <a:spLocks noGrp="1"/>
          </p:cNvSpPr>
          <p:nvPr>
            <p:ph type="title"/>
          </p:nvPr>
        </p:nvSpPr>
        <p:spPr/>
        <p:txBody>
          <a:bodyPr/>
          <a:lstStyle/>
          <a:p>
            <a:r>
              <a:rPr lang="en-US" dirty="0"/>
              <a:t>8	Future works</a:t>
            </a:r>
          </a:p>
        </p:txBody>
      </p:sp>
      <p:sp>
        <p:nvSpPr>
          <p:cNvPr id="3" name="Content Placeholder 2">
            <a:extLst>
              <a:ext uri="{FF2B5EF4-FFF2-40B4-BE49-F238E27FC236}">
                <a16:creationId xmlns:a16="http://schemas.microsoft.com/office/drawing/2014/main" id="{2D6D00E6-1D2D-4F84-8EC1-7E4B06DF6112}"/>
              </a:ext>
            </a:extLst>
          </p:cNvPr>
          <p:cNvSpPr>
            <a:spLocks noGrp="1"/>
          </p:cNvSpPr>
          <p:nvPr>
            <p:ph idx="1"/>
          </p:nvPr>
        </p:nvSpPr>
        <p:spPr>
          <a:xfrm>
            <a:off x="900344" y="1825625"/>
            <a:ext cx="10515600" cy="4351338"/>
          </a:xfrm>
        </p:spPr>
        <p:txBody>
          <a:bodyPr/>
          <a:lstStyle/>
          <a:p>
            <a:pPr marL="0" indent="0">
              <a:buNone/>
            </a:pPr>
            <a:r>
              <a:rPr lang="en-US" dirty="0"/>
              <a:t>This project could be well extended for many other types of business and sectors. There are a few tides that can be taken into exploration: </a:t>
            </a:r>
          </a:p>
          <a:p>
            <a:pPr marL="0" indent="0">
              <a:buNone/>
            </a:pPr>
            <a:r>
              <a:rPr lang="en-US" dirty="0"/>
              <a:t>1.	Where to open a fast-food restaurant</a:t>
            </a:r>
          </a:p>
          <a:p>
            <a:pPr marL="0" indent="0">
              <a:buNone/>
            </a:pPr>
            <a:r>
              <a:rPr lang="en-US" dirty="0"/>
              <a:t>2.	Where to open coffee shop</a:t>
            </a:r>
          </a:p>
          <a:p>
            <a:pPr marL="0" indent="0">
              <a:buNone/>
            </a:pPr>
            <a:r>
              <a:rPr lang="en-US" dirty="0"/>
              <a:t>3.	Where a police station might be needed to open</a:t>
            </a:r>
          </a:p>
          <a:p>
            <a:pPr marL="0" indent="0">
              <a:buNone/>
            </a:pPr>
            <a:r>
              <a:rPr lang="en-US" dirty="0"/>
              <a:t>4.	To spot the locations with higher crime rates</a:t>
            </a:r>
          </a:p>
          <a:p>
            <a:pPr marL="0" indent="0">
              <a:buNone/>
            </a:pPr>
            <a:endParaRPr lang="en-US" dirty="0"/>
          </a:p>
          <a:p>
            <a:pPr marL="0" indent="0">
              <a:buNone/>
            </a:pPr>
            <a:r>
              <a:rPr lang="en-US" sz="1800" dirty="0" err="1">
                <a:effectLst/>
                <a:latin typeface="Calibri" panose="020F0502020204030204" pitchFamily="34" charset="0"/>
                <a:ea typeface="Malgun Gothic" panose="020B0503020000020004" pitchFamily="34" charset="-127"/>
                <a:cs typeface="Arial" panose="020B0604020202020204" pitchFamily="34" charset="0"/>
              </a:rPr>
              <a:t>Jupyter</a:t>
            </a:r>
            <a:r>
              <a:rPr lang="en-US" sz="1800" dirty="0">
                <a:effectLst/>
                <a:latin typeface="Calibri" panose="020F0502020204030204" pitchFamily="34" charset="0"/>
                <a:ea typeface="Malgun Gothic" panose="020B0503020000020004" pitchFamily="34" charset="-127"/>
                <a:cs typeface="Arial" panose="020B0604020202020204" pitchFamily="34" charset="0"/>
              </a:rPr>
              <a:t> notebook (.</a:t>
            </a:r>
            <a:r>
              <a:rPr lang="en-US" sz="1800" dirty="0" err="1">
                <a:effectLst/>
                <a:latin typeface="Calibri" panose="020F0502020204030204" pitchFamily="34" charset="0"/>
                <a:ea typeface="Malgun Gothic" panose="020B0503020000020004" pitchFamily="34" charset="-127"/>
                <a:cs typeface="Arial" panose="020B0604020202020204" pitchFamily="34" charset="0"/>
              </a:rPr>
              <a:t>ipynb</a:t>
            </a:r>
            <a:r>
              <a:rPr lang="en-US" sz="1800" dirty="0">
                <a:effectLst/>
                <a:latin typeface="Calibri" panose="020F0502020204030204" pitchFamily="34" charset="0"/>
                <a:ea typeface="Malgun Gothic" panose="020B0503020000020004" pitchFamily="34" charset="-127"/>
                <a:cs typeface="Arial" panose="020B0604020202020204" pitchFamily="34" charset="0"/>
              </a:rPr>
              <a:t> format):</a:t>
            </a:r>
          </a:p>
          <a:p>
            <a:pPr marL="0" indent="0">
              <a:buNone/>
            </a:pPr>
            <a:r>
              <a:rPr lang="en-US" sz="1800" u="sng" dirty="0">
                <a:solidFill>
                  <a:srgbClr val="0563C1"/>
                </a:solidFill>
                <a:effectLst/>
                <a:latin typeface="Calibri" panose="020F0502020204030204" pitchFamily="34" charset="0"/>
                <a:ea typeface="Malgun Gothic" panose="020B0503020000020004" pitchFamily="34" charset="-127"/>
                <a:cs typeface="Arial" panose="020B0604020202020204" pitchFamily="34" charset="0"/>
                <a:hlinkClick r:id="rId2"/>
              </a:rPr>
              <a:t>https://github.com/yasser64b/Coursera_Capstone/blob/master/Coursera%20Capstone%20Project_Final.ipynb</a:t>
            </a:r>
            <a:r>
              <a:rPr lang="en-US" sz="1800" dirty="0">
                <a:effectLst/>
                <a:latin typeface="Calibri" panose="020F0502020204030204" pitchFamily="34" charset="0"/>
                <a:ea typeface="Malgun Gothic" panose="020B0503020000020004" pitchFamily="34" charset="-127"/>
                <a:cs typeface="Arial" panose="020B0604020202020204" pitchFamily="34" charset="0"/>
              </a:rPr>
              <a:t> </a:t>
            </a:r>
          </a:p>
          <a:p>
            <a:pPr marL="0" indent="0">
              <a:buNone/>
            </a:pPr>
            <a:endParaRPr lang="en-US" dirty="0"/>
          </a:p>
        </p:txBody>
      </p:sp>
    </p:spTree>
    <p:extLst>
      <p:ext uri="{BB962C8B-B14F-4D97-AF65-F5344CB8AC3E}">
        <p14:creationId xmlns:p14="http://schemas.microsoft.com/office/powerpoint/2010/main" val="180833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4DD-60F0-4795-853F-B7E4CD04E135}"/>
              </a:ext>
            </a:extLst>
          </p:cNvPr>
          <p:cNvSpPr>
            <a:spLocks noGrp="1"/>
          </p:cNvSpPr>
          <p:nvPr>
            <p:ph type="title"/>
          </p:nvPr>
        </p:nvSpPr>
        <p:spPr/>
        <p:txBody>
          <a:bodyPr/>
          <a:lstStyle/>
          <a:p>
            <a:r>
              <a:rPr lang="en-US" dirty="0"/>
              <a:t>1	Business Problem and Background</a:t>
            </a:r>
          </a:p>
        </p:txBody>
      </p:sp>
      <p:sp>
        <p:nvSpPr>
          <p:cNvPr id="3" name="Content Placeholder 2">
            <a:extLst>
              <a:ext uri="{FF2B5EF4-FFF2-40B4-BE49-F238E27FC236}">
                <a16:creationId xmlns:a16="http://schemas.microsoft.com/office/drawing/2014/main" id="{2E901180-06BA-4F88-A300-5E5EDF6E9FDE}"/>
              </a:ext>
            </a:extLst>
          </p:cNvPr>
          <p:cNvSpPr>
            <a:spLocks noGrp="1"/>
          </p:cNvSpPr>
          <p:nvPr>
            <p:ph idx="1"/>
          </p:nvPr>
        </p:nvSpPr>
        <p:spPr>
          <a:xfrm>
            <a:off x="838200" y="1834503"/>
            <a:ext cx="10515600" cy="4351338"/>
          </a:xfrm>
        </p:spPr>
        <p:txBody>
          <a:bodyPr>
            <a:normAutofit/>
          </a:bodyPr>
          <a:lstStyle/>
          <a:p>
            <a:pPr marL="0" marR="0" indent="0" algn="just">
              <a:lnSpc>
                <a:spcPct val="115000"/>
              </a:lnSpc>
              <a:spcBef>
                <a:spcPts val="0"/>
              </a:spcBef>
              <a:spcAft>
                <a:spcPts val="0"/>
              </a:spcAft>
              <a:buNone/>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Restaurants are one of the most important business in the world. The main factor of having a restaurant business successful is the location of the business.  It is more likely to fail if your business is very close to the old strong competitors. The business plan is to open a new vegetarian restaurant in the City of San Francisco, California and the following are the very important questions to be answered properly before starting the business: </a:t>
            </a:r>
          </a:p>
          <a:p>
            <a:pPr marL="0" marR="0" algn="just">
              <a:lnSpc>
                <a:spcPct val="115000"/>
              </a:lnSpc>
              <a:spcBef>
                <a:spcPts val="0"/>
              </a:spcBef>
              <a:spcAft>
                <a:spcPts val="0"/>
              </a:spcAft>
            </a:pP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The locations of vegetarian restaurants in san Francisco.</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Comparing vegetarian places to the total number of restaurants.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Where is the densest area for restaurants?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Where is the densest neighborhood for vegetarian restaurants?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What is the rating of the Vegetarian restaurants?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What is the percentages of vegetarian population in the area? (if possible) </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endParaRPr lang="en-US" dirty="0"/>
          </a:p>
        </p:txBody>
      </p:sp>
    </p:spTree>
    <p:extLst>
      <p:ext uri="{BB962C8B-B14F-4D97-AF65-F5344CB8AC3E}">
        <p14:creationId xmlns:p14="http://schemas.microsoft.com/office/powerpoint/2010/main" val="4438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18CE-2A21-4DDF-BC96-D9240222B1C0}"/>
              </a:ext>
            </a:extLst>
          </p:cNvPr>
          <p:cNvSpPr>
            <a:spLocks noGrp="1"/>
          </p:cNvSpPr>
          <p:nvPr>
            <p:ph type="title"/>
          </p:nvPr>
        </p:nvSpPr>
        <p:spPr/>
        <p:txBody>
          <a:bodyPr/>
          <a:lstStyle/>
          <a:p>
            <a:r>
              <a:rPr lang="en-US" dirty="0"/>
              <a:t>2	Data Source and Description</a:t>
            </a:r>
          </a:p>
        </p:txBody>
      </p:sp>
      <p:sp>
        <p:nvSpPr>
          <p:cNvPr id="3" name="Content Placeholder 2">
            <a:extLst>
              <a:ext uri="{FF2B5EF4-FFF2-40B4-BE49-F238E27FC236}">
                <a16:creationId xmlns:a16="http://schemas.microsoft.com/office/drawing/2014/main" id="{FFB42778-416D-40A6-99DF-404B4D7D97D2}"/>
              </a:ext>
            </a:extLst>
          </p:cNvPr>
          <p:cNvSpPr>
            <a:spLocks noGrp="1"/>
          </p:cNvSpPr>
          <p:nvPr>
            <p:ph idx="1"/>
          </p:nvPr>
        </p:nvSpPr>
        <p:spPr/>
        <p:txBody>
          <a:bodyPr/>
          <a:lstStyle/>
          <a:p>
            <a:r>
              <a:rPr lang="en-US" sz="1800" dirty="0">
                <a:effectLst/>
                <a:latin typeface="Times New Roman" panose="02020603050405020304" pitchFamily="18" charset="0"/>
                <a:ea typeface="Malgun Gothic" panose="020B0503020000020004" pitchFamily="34" charset="-127"/>
              </a:rPr>
              <a:t>San Francisco 51 neighborhood data: </a:t>
            </a:r>
            <a:r>
              <a:rPr lang="en-US" sz="1800" u="sng" dirty="0">
                <a:solidFill>
                  <a:srgbClr val="0563C1"/>
                </a:solidFill>
                <a:effectLst/>
                <a:latin typeface="Times New Roman" panose="02020603050405020304" pitchFamily="18" charset="0"/>
                <a:ea typeface="Malgun Gothic" panose="020B0503020000020004" pitchFamily="34" charset="-127"/>
                <a:cs typeface="Arial" panose="020B0604020202020204" pitchFamily="34" charset="0"/>
                <a:hlinkClick r:id="rId2"/>
              </a:rPr>
              <a:t>https://localwiki.org/sf/Neighborhoods</a:t>
            </a:r>
            <a:endParaRPr lang="en-US" sz="1800" dirty="0">
              <a:effectLst/>
              <a:latin typeface="Times New Roman" panose="02020603050405020304" pitchFamily="18" charset="0"/>
              <a:ea typeface="Malgun Gothic" panose="020B0503020000020004" pitchFamily="34" charset="-127"/>
            </a:endParaRPr>
          </a:p>
          <a:p>
            <a:r>
              <a:rPr lang="en-US" sz="1800" dirty="0">
                <a:latin typeface="Times New Roman" panose="02020603050405020304" pitchFamily="18" charset="0"/>
                <a:ea typeface="Malgun Gothic" panose="020B0503020000020004" pitchFamily="34" charset="-127"/>
              </a:rPr>
              <a:t>Location data: </a:t>
            </a:r>
            <a:r>
              <a:rPr lang="en-US" sz="1800" dirty="0">
                <a:latin typeface="Times New Roman" panose="02020603050405020304" pitchFamily="18" charset="0"/>
                <a:ea typeface="Malgun Gothic" panose="020B0503020000020004" pitchFamily="34" charset="-127"/>
                <a:hlinkClick r:id="rId3"/>
              </a:rPr>
              <a:t>www.foursquare.com</a:t>
            </a:r>
            <a:r>
              <a:rPr lang="en-US" sz="1800" dirty="0">
                <a:latin typeface="Times New Roman" panose="02020603050405020304" pitchFamily="18" charset="0"/>
                <a:ea typeface="Malgun Gothic" panose="020B0503020000020004" pitchFamily="34" charset="-127"/>
              </a:rPr>
              <a:t> API</a:t>
            </a:r>
          </a:p>
          <a:p>
            <a:r>
              <a:rPr lang="en-US" sz="1800" dirty="0">
                <a:latin typeface="Times New Roman" panose="02020603050405020304" pitchFamily="18" charset="0"/>
                <a:ea typeface="Malgun Gothic" panose="020B0503020000020004" pitchFamily="34" charset="-127"/>
              </a:rPr>
              <a:t>Geographical Coordinates:  </a:t>
            </a:r>
            <a:r>
              <a:rPr lang="en-US" sz="1800" dirty="0" err="1">
                <a:effectLst/>
                <a:latin typeface="Times New Roman" panose="02020603050405020304" pitchFamily="18" charset="0"/>
                <a:ea typeface="Malgun Gothic" panose="020B0503020000020004" pitchFamily="34" charset="-127"/>
              </a:rPr>
              <a:t>geopy</a:t>
            </a:r>
            <a:r>
              <a:rPr lang="en-US" sz="1800" dirty="0">
                <a:effectLst/>
                <a:latin typeface="Times New Roman" panose="02020603050405020304" pitchFamily="18" charset="0"/>
                <a:ea typeface="Malgun Gothic" panose="020B0503020000020004" pitchFamily="34" charset="-127"/>
              </a:rPr>
              <a:t> python library </a:t>
            </a:r>
          </a:p>
          <a:p>
            <a:endParaRPr lang="en-US" dirty="0"/>
          </a:p>
        </p:txBody>
      </p:sp>
      <p:pic>
        <p:nvPicPr>
          <p:cNvPr id="4" name="Picture 3">
            <a:extLst>
              <a:ext uri="{FF2B5EF4-FFF2-40B4-BE49-F238E27FC236}">
                <a16:creationId xmlns:a16="http://schemas.microsoft.com/office/drawing/2014/main" id="{57578584-452C-41A4-9AF6-3D6B65727406}"/>
              </a:ext>
            </a:extLst>
          </p:cNvPr>
          <p:cNvPicPr/>
          <p:nvPr/>
        </p:nvPicPr>
        <p:blipFill>
          <a:blip r:embed="rId4"/>
          <a:stretch>
            <a:fillRect/>
          </a:stretch>
        </p:blipFill>
        <p:spPr>
          <a:xfrm>
            <a:off x="1140142" y="3315270"/>
            <a:ext cx="2596515" cy="2606675"/>
          </a:xfrm>
          <a:prstGeom prst="rect">
            <a:avLst/>
          </a:prstGeom>
        </p:spPr>
      </p:pic>
      <p:pic>
        <p:nvPicPr>
          <p:cNvPr id="5" name="Picture 4">
            <a:extLst>
              <a:ext uri="{FF2B5EF4-FFF2-40B4-BE49-F238E27FC236}">
                <a16:creationId xmlns:a16="http://schemas.microsoft.com/office/drawing/2014/main" id="{5E2082DF-FB10-421C-9F5D-A47C38ABEC77}"/>
              </a:ext>
            </a:extLst>
          </p:cNvPr>
          <p:cNvPicPr/>
          <p:nvPr/>
        </p:nvPicPr>
        <p:blipFill>
          <a:blip r:embed="rId5"/>
          <a:stretch>
            <a:fillRect/>
          </a:stretch>
        </p:blipFill>
        <p:spPr>
          <a:xfrm>
            <a:off x="5015883" y="3315270"/>
            <a:ext cx="6142507" cy="2672718"/>
          </a:xfrm>
          <a:prstGeom prst="rect">
            <a:avLst/>
          </a:prstGeom>
        </p:spPr>
      </p:pic>
    </p:spTree>
    <p:extLst>
      <p:ext uri="{BB962C8B-B14F-4D97-AF65-F5344CB8AC3E}">
        <p14:creationId xmlns:p14="http://schemas.microsoft.com/office/powerpoint/2010/main" val="148778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7C34-C6AD-4186-B679-5FB619FC2860}"/>
              </a:ext>
            </a:extLst>
          </p:cNvPr>
          <p:cNvSpPr>
            <a:spLocks noGrp="1"/>
          </p:cNvSpPr>
          <p:nvPr>
            <p:ph type="title"/>
          </p:nvPr>
        </p:nvSpPr>
        <p:spPr/>
        <p:txBody>
          <a:bodyPr/>
          <a:lstStyle/>
          <a:p>
            <a:r>
              <a:rPr lang="en-US" dirty="0"/>
              <a:t>3	Methodology</a:t>
            </a:r>
          </a:p>
        </p:txBody>
      </p:sp>
      <p:sp>
        <p:nvSpPr>
          <p:cNvPr id="3" name="Content Placeholder 2">
            <a:extLst>
              <a:ext uri="{FF2B5EF4-FFF2-40B4-BE49-F238E27FC236}">
                <a16:creationId xmlns:a16="http://schemas.microsoft.com/office/drawing/2014/main" id="{123AF582-1AF0-4FC0-8FDA-DFAA24CEF48D}"/>
              </a:ext>
            </a:extLst>
          </p:cNvPr>
          <p:cNvSpPr>
            <a:spLocks noGrp="1"/>
          </p:cNvSpPr>
          <p:nvPr>
            <p:ph idx="1"/>
          </p:nvPr>
        </p:nvSpPr>
        <p:spPr/>
        <p:txBody>
          <a:bodyPr>
            <a:normAutofit lnSpcReduction="10000"/>
          </a:bodyPr>
          <a:lstStyle/>
          <a:p>
            <a:pPr marL="0" marR="0" indent="0" algn="just">
              <a:lnSpc>
                <a:spcPct val="115000"/>
              </a:lnSpc>
              <a:spcBef>
                <a:spcPts val="0"/>
              </a:spcBef>
              <a:spcAft>
                <a:spcPts val="0"/>
              </a:spcAft>
              <a:buNone/>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The following tasks need to be performed: </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Find the neighborhoods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Obtain the geographical coordinates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Get location data from foursquare API</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Clean the data and create data frame</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Explore the neighborhoods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Identify the number of all types of restaurants locations </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Identify the number of vegetarian restaurants locations </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Analyze each neighborhood per restaurants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Make a data frame for vegetarian restaurant</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Group by neighborhood and restaurant types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Clustering Neighborhoods using K-means clustering per </a:t>
            </a:r>
            <a:r>
              <a:rPr lang="en-US" sz="1800" dirty="0" err="1">
                <a:effectLst/>
                <a:latin typeface="Times New Roman" panose="02020603050405020304" pitchFamily="18" charset="0"/>
                <a:ea typeface="Malgun Gothic" panose="020B0503020000020004" pitchFamily="34" charset="-127"/>
                <a:cs typeface="Arial" panose="020B0604020202020204" pitchFamily="34" charset="0"/>
              </a:rPr>
              <a:t>resturants</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dirty="0">
                <a:effectLst/>
                <a:latin typeface="Times New Roman" panose="02020603050405020304" pitchFamily="18" charset="0"/>
                <a:ea typeface="Malgun Gothic" panose="020B0503020000020004" pitchFamily="34" charset="-127"/>
                <a:cs typeface="Arial" panose="020B0604020202020204" pitchFamily="34" charset="0"/>
              </a:rPr>
              <a:t>Visualization</a:t>
            </a:r>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endParaRPr lang="en-US" dirty="0"/>
          </a:p>
        </p:txBody>
      </p:sp>
    </p:spTree>
    <p:extLst>
      <p:ext uri="{BB962C8B-B14F-4D97-AF65-F5344CB8AC3E}">
        <p14:creationId xmlns:p14="http://schemas.microsoft.com/office/powerpoint/2010/main" val="384203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4807-3B3B-4D12-86EB-54DB0EDA747B}"/>
              </a:ext>
            </a:extLst>
          </p:cNvPr>
          <p:cNvSpPr>
            <a:spLocks noGrp="1"/>
          </p:cNvSpPr>
          <p:nvPr>
            <p:ph type="title"/>
          </p:nvPr>
        </p:nvSpPr>
        <p:spPr/>
        <p:txBody>
          <a:bodyPr/>
          <a:lstStyle/>
          <a:p>
            <a:r>
              <a:rPr lang="en-US" dirty="0"/>
              <a:t>4	Exploring the neighborhoods </a:t>
            </a:r>
          </a:p>
        </p:txBody>
      </p:sp>
      <p:sp>
        <p:nvSpPr>
          <p:cNvPr id="3" name="Content Placeholder 2">
            <a:extLst>
              <a:ext uri="{FF2B5EF4-FFF2-40B4-BE49-F238E27FC236}">
                <a16:creationId xmlns:a16="http://schemas.microsoft.com/office/drawing/2014/main" id="{AE9F51C1-E88A-40E3-A4C9-2F02DF0091BE}"/>
              </a:ext>
            </a:extLst>
          </p:cNvPr>
          <p:cNvSpPr>
            <a:spLocks noGrp="1"/>
          </p:cNvSpPr>
          <p:nvPr>
            <p:ph idx="1"/>
          </p:nvPr>
        </p:nvSpPr>
        <p:spPr/>
        <p:txBody>
          <a:bodyPr/>
          <a:lstStyle/>
          <a:p>
            <a:r>
              <a:rPr lang="en-US" sz="1800" dirty="0">
                <a:effectLst/>
                <a:latin typeface="Calibri" panose="020F0502020204030204" pitchFamily="34" charset="0"/>
                <a:ea typeface="Malgun Gothic" panose="020B0503020000020004" pitchFamily="34" charset="-127"/>
                <a:cs typeface="Arial" panose="020B0604020202020204" pitchFamily="34" charset="0"/>
              </a:rPr>
              <a:t>Data set for all venues in SF neighbors</a:t>
            </a: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endParaRPr lang="en-US" sz="1800" dirty="0">
              <a:latin typeface="Calibri" panose="020F0502020204030204" pitchFamily="34" charset="0"/>
              <a:ea typeface="Malgun Gothic" panose="020B0503020000020004" pitchFamily="34" charset="-127"/>
              <a:cs typeface="Arial" panose="020B0604020202020204" pitchFamily="34" charset="0"/>
            </a:endParaRPr>
          </a:p>
          <a:p>
            <a:r>
              <a:rPr lang="en-US" sz="1800" dirty="0">
                <a:effectLst/>
                <a:latin typeface="Calibri" panose="020F0502020204030204" pitchFamily="34" charset="0"/>
                <a:ea typeface="Malgun Gothic" panose="020B0503020000020004" pitchFamily="34" charset="-127"/>
                <a:cs typeface="Arial" panose="020B0604020202020204" pitchFamily="34" charset="0"/>
              </a:rPr>
              <a:t>All type of Restaurants in SF neighborhoods </a:t>
            </a:r>
            <a:endParaRPr lang="en-US" dirty="0"/>
          </a:p>
        </p:txBody>
      </p:sp>
      <p:pic>
        <p:nvPicPr>
          <p:cNvPr id="4" name="Picture 3">
            <a:extLst>
              <a:ext uri="{FF2B5EF4-FFF2-40B4-BE49-F238E27FC236}">
                <a16:creationId xmlns:a16="http://schemas.microsoft.com/office/drawing/2014/main" id="{D3AD908C-A4E2-4D46-89EF-6E6948CAE55D}"/>
              </a:ext>
            </a:extLst>
          </p:cNvPr>
          <p:cNvPicPr/>
          <p:nvPr/>
        </p:nvPicPr>
        <p:blipFill>
          <a:blip r:embed="rId2"/>
          <a:stretch>
            <a:fillRect/>
          </a:stretch>
        </p:blipFill>
        <p:spPr>
          <a:xfrm>
            <a:off x="5797797" y="1549216"/>
            <a:ext cx="5727700" cy="2197100"/>
          </a:xfrm>
          <a:prstGeom prst="rect">
            <a:avLst/>
          </a:prstGeom>
        </p:spPr>
      </p:pic>
      <p:pic>
        <p:nvPicPr>
          <p:cNvPr id="5" name="Picture 4">
            <a:extLst>
              <a:ext uri="{FF2B5EF4-FFF2-40B4-BE49-F238E27FC236}">
                <a16:creationId xmlns:a16="http://schemas.microsoft.com/office/drawing/2014/main" id="{DEB00E56-2BB1-43C1-A9C7-D46B30E13FB7}"/>
              </a:ext>
            </a:extLst>
          </p:cNvPr>
          <p:cNvPicPr/>
          <p:nvPr/>
        </p:nvPicPr>
        <p:blipFill>
          <a:blip r:embed="rId3"/>
          <a:stretch>
            <a:fillRect/>
          </a:stretch>
        </p:blipFill>
        <p:spPr>
          <a:xfrm>
            <a:off x="5865859" y="4071369"/>
            <a:ext cx="5727700" cy="1780540"/>
          </a:xfrm>
          <a:prstGeom prst="rect">
            <a:avLst/>
          </a:prstGeom>
        </p:spPr>
      </p:pic>
    </p:spTree>
    <p:extLst>
      <p:ext uri="{BB962C8B-B14F-4D97-AF65-F5344CB8AC3E}">
        <p14:creationId xmlns:p14="http://schemas.microsoft.com/office/powerpoint/2010/main" val="173456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5D41-213A-42C3-B4B5-1E5EC4FCB540}"/>
              </a:ext>
            </a:extLst>
          </p:cNvPr>
          <p:cNvSpPr>
            <a:spLocks noGrp="1"/>
          </p:cNvSpPr>
          <p:nvPr>
            <p:ph type="title"/>
          </p:nvPr>
        </p:nvSpPr>
        <p:spPr/>
        <p:txBody>
          <a:bodyPr/>
          <a:lstStyle/>
          <a:p>
            <a:r>
              <a:rPr lang="en-US" dirty="0"/>
              <a:t>Vegetarian VS Total number of restaurants </a:t>
            </a:r>
          </a:p>
        </p:txBody>
      </p:sp>
      <p:pic>
        <p:nvPicPr>
          <p:cNvPr id="4" name="Content Placeholder 3">
            <a:extLst>
              <a:ext uri="{FF2B5EF4-FFF2-40B4-BE49-F238E27FC236}">
                <a16:creationId xmlns:a16="http://schemas.microsoft.com/office/drawing/2014/main" id="{C8D00E21-BEE0-4C0B-B667-548DA17F0661}"/>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8813" t="7535" r="7905"/>
          <a:stretch/>
        </p:blipFill>
        <p:spPr bwMode="auto">
          <a:xfrm>
            <a:off x="6419092" y="1850156"/>
            <a:ext cx="3845915" cy="426998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7637C96-E596-4E5D-A567-65305EBDE1A6}"/>
              </a:ext>
            </a:extLst>
          </p:cNvPr>
          <p:cNvPicPr/>
          <p:nvPr/>
        </p:nvPicPr>
        <p:blipFill rotWithShape="1">
          <a:blip r:embed="rId3">
            <a:extLst>
              <a:ext uri="{28A0092B-C50C-407E-A947-70E740481C1C}">
                <a14:useLocalDpi xmlns:a14="http://schemas.microsoft.com/office/drawing/2010/main" val="0"/>
              </a:ext>
            </a:extLst>
          </a:blip>
          <a:srcRect l="3959" t="8476" r="6511"/>
          <a:stretch/>
        </p:blipFill>
        <p:spPr bwMode="auto">
          <a:xfrm>
            <a:off x="726729" y="1850156"/>
            <a:ext cx="3920490" cy="4408805"/>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A21093C-7100-4B57-B070-523D4B8F68CF}"/>
              </a:ext>
            </a:extLst>
          </p:cNvPr>
          <p:cNvSpPr txBox="1"/>
          <p:nvPr/>
        </p:nvSpPr>
        <p:spPr>
          <a:xfrm>
            <a:off x="6147786" y="6237185"/>
            <a:ext cx="6094520" cy="369332"/>
          </a:xfrm>
          <a:prstGeom prst="rect">
            <a:avLst/>
          </a:prstGeom>
          <a:noFill/>
        </p:spPr>
        <p:txBody>
          <a:bodyPr wrap="square">
            <a:spAutoFit/>
          </a:bodyPr>
          <a:lstStyle/>
          <a:p>
            <a:r>
              <a:rPr lang="en-US" sz="1800" dirty="0">
                <a:effectLst/>
                <a:latin typeface="Calibri" panose="020F0502020204030204" pitchFamily="34" charset="0"/>
                <a:ea typeface="Malgun Gothic" panose="020B0503020000020004" pitchFamily="34" charset="-127"/>
                <a:cs typeface="Arial" panose="020B0604020202020204" pitchFamily="34" charset="0"/>
              </a:rPr>
              <a:t>Number of restaurants in each Neighborhood</a:t>
            </a:r>
            <a:endParaRPr lang="en-US" dirty="0"/>
          </a:p>
        </p:txBody>
      </p:sp>
      <p:sp>
        <p:nvSpPr>
          <p:cNvPr id="9" name="TextBox 8">
            <a:extLst>
              <a:ext uri="{FF2B5EF4-FFF2-40B4-BE49-F238E27FC236}">
                <a16:creationId xmlns:a16="http://schemas.microsoft.com/office/drawing/2014/main" id="{6016D454-DF3C-4A89-831F-80E41E7655E8}"/>
              </a:ext>
            </a:extLst>
          </p:cNvPr>
          <p:cNvSpPr txBox="1"/>
          <p:nvPr/>
        </p:nvSpPr>
        <p:spPr>
          <a:xfrm>
            <a:off x="0" y="6233763"/>
            <a:ext cx="6147786" cy="369332"/>
          </a:xfrm>
          <a:prstGeom prst="rect">
            <a:avLst/>
          </a:prstGeom>
          <a:noFill/>
        </p:spPr>
        <p:txBody>
          <a:bodyPr wrap="square">
            <a:spAutoFit/>
          </a:bodyPr>
          <a:lstStyle/>
          <a:p>
            <a:r>
              <a:rPr lang="en-US" sz="1800" dirty="0">
                <a:effectLst/>
                <a:latin typeface="Calibri" panose="020F0502020204030204" pitchFamily="34" charset="0"/>
                <a:ea typeface="Malgun Gothic" panose="020B0503020000020004" pitchFamily="34" charset="-127"/>
                <a:cs typeface="Arial" panose="020B0604020202020204" pitchFamily="34" charset="0"/>
              </a:rPr>
              <a:t>Number of Vegetarian restaurants in SF Neighborhoods </a:t>
            </a:r>
            <a:endParaRPr lang="en-US" dirty="0"/>
          </a:p>
        </p:txBody>
      </p:sp>
    </p:spTree>
    <p:extLst>
      <p:ext uri="{BB962C8B-B14F-4D97-AF65-F5344CB8AC3E}">
        <p14:creationId xmlns:p14="http://schemas.microsoft.com/office/powerpoint/2010/main" val="235351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D2FF-9523-4501-A2DF-E852759EAF72}"/>
              </a:ext>
            </a:extLst>
          </p:cNvPr>
          <p:cNvSpPr>
            <a:spLocks noGrp="1"/>
          </p:cNvSpPr>
          <p:nvPr>
            <p:ph type="title"/>
          </p:nvPr>
        </p:nvSpPr>
        <p:spPr/>
        <p:txBody>
          <a:bodyPr/>
          <a:lstStyle/>
          <a:p>
            <a:r>
              <a:rPr lang="en-US" dirty="0"/>
              <a:t>vegetarian restaurant locations</a:t>
            </a:r>
          </a:p>
        </p:txBody>
      </p:sp>
      <p:pic>
        <p:nvPicPr>
          <p:cNvPr id="4" name="Content Placeholder 3">
            <a:extLst>
              <a:ext uri="{FF2B5EF4-FFF2-40B4-BE49-F238E27FC236}">
                <a16:creationId xmlns:a16="http://schemas.microsoft.com/office/drawing/2014/main" id="{C9EF3EF4-A1B2-4E2D-8383-B757B32EE5AB}"/>
              </a:ext>
            </a:extLst>
          </p:cNvPr>
          <p:cNvPicPr>
            <a:picLocks noGrp="1"/>
          </p:cNvPicPr>
          <p:nvPr>
            <p:ph idx="1"/>
          </p:nvPr>
        </p:nvPicPr>
        <p:blipFill>
          <a:blip r:embed="rId2"/>
          <a:stretch>
            <a:fillRect/>
          </a:stretch>
        </p:blipFill>
        <p:spPr>
          <a:xfrm>
            <a:off x="1464815" y="1460500"/>
            <a:ext cx="8783945" cy="5032375"/>
          </a:xfrm>
          <a:prstGeom prst="rect">
            <a:avLst/>
          </a:prstGeom>
        </p:spPr>
      </p:pic>
    </p:spTree>
    <p:extLst>
      <p:ext uri="{BB962C8B-B14F-4D97-AF65-F5344CB8AC3E}">
        <p14:creationId xmlns:p14="http://schemas.microsoft.com/office/powerpoint/2010/main" val="276200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0894-D5B4-4A60-B65D-F36D597B39E7}"/>
              </a:ext>
            </a:extLst>
          </p:cNvPr>
          <p:cNvSpPr>
            <a:spLocks noGrp="1"/>
          </p:cNvSpPr>
          <p:nvPr>
            <p:ph type="title"/>
          </p:nvPr>
        </p:nvSpPr>
        <p:spPr/>
        <p:txBody>
          <a:bodyPr/>
          <a:lstStyle/>
          <a:p>
            <a:r>
              <a:rPr lang="en-US" dirty="0"/>
              <a:t>5	Neighborhood clustering: K-Mean (K=5)</a:t>
            </a:r>
          </a:p>
        </p:txBody>
      </p:sp>
      <p:pic>
        <p:nvPicPr>
          <p:cNvPr id="4" name="Content Placeholder 3">
            <a:extLst>
              <a:ext uri="{FF2B5EF4-FFF2-40B4-BE49-F238E27FC236}">
                <a16:creationId xmlns:a16="http://schemas.microsoft.com/office/drawing/2014/main" id="{4AD5E97C-4825-4993-AE8B-0052A7CBC41B}"/>
              </a:ext>
            </a:extLst>
          </p:cNvPr>
          <p:cNvPicPr>
            <a:picLocks noGrp="1"/>
          </p:cNvPicPr>
          <p:nvPr>
            <p:ph idx="1"/>
          </p:nvPr>
        </p:nvPicPr>
        <p:blipFill>
          <a:blip r:embed="rId2"/>
          <a:stretch>
            <a:fillRect/>
          </a:stretch>
        </p:blipFill>
        <p:spPr>
          <a:xfrm>
            <a:off x="1908672" y="1791270"/>
            <a:ext cx="7839010" cy="4845189"/>
          </a:xfrm>
          <a:prstGeom prst="rect">
            <a:avLst/>
          </a:prstGeom>
        </p:spPr>
      </p:pic>
      <p:sp>
        <p:nvSpPr>
          <p:cNvPr id="6" name="TextBox 5">
            <a:extLst>
              <a:ext uri="{FF2B5EF4-FFF2-40B4-BE49-F238E27FC236}">
                <a16:creationId xmlns:a16="http://schemas.microsoft.com/office/drawing/2014/main" id="{51CD31C9-5E7A-4583-8CC0-FE56BDDF0B9C}"/>
              </a:ext>
            </a:extLst>
          </p:cNvPr>
          <p:cNvSpPr txBox="1"/>
          <p:nvPr/>
        </p:nvSpPr>
        <p:spPr>
          <a:xfrm>
            <a:off x="1699334" y="1421938"/>
            <a:ext cx="9353366" cy="369332"/>
          </a:xfrm>
          <a:prstGeom prst="rect">
            <a:avLst/>
          </a:prstGeom>
          <a:noFill/>
        </p:spPr>
        <p:txBody>
          <a:bodyPr wrap="square">
            <a:spAutoFit/>
          </a:bodyPr>
          <a:lstStyle/>
          <a:p>
            <a:r>
              <a:rPr lang="en-US" sz="1800" dirty="0">
                <a:effectLst/>
                <a:latin typeface="Calibri" panose="020F0502020204030204" pitchFamily="34" charset="0"/>
                <a:ea typeface="Malgun Gothic" panose="020B0503020000020004" pitchFamily="34" charset="-127"/>
                <a:cs typeface="Arial" panose="020B0604020202020204" pitchFamily="34" charset="0"/>
              </a:rPr>
              <a:t>Most common restaurants and identified clustering per neighborhood data frame</a:t>
            </a:r>
            <a:endParaRPr lang="en-US" dirty="0"/>
          </a:p>
        </p:txBody>
      </p:sp>
    </p:spTree>
    <p:extLst>
      <p:ext uri="{BB962C8B-B14F-4D97-AF65-F5344CB8AC3E}">
        <p14:creationId xmlns:p14="http://schemas.microsoft.com/office/powerpoint/2010/main" val="3068544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802E-2822-4238-B84D-F965FEFD2C3F}"/>
              </a:ext>
            </a:extLst>
          </p:cNvPr>
          <p:cNvSpPr>
            <a:spLocks noGrp="1"/>
          </p:cNvSpPr>
          <p:nvPr>
            <p:ph type="title"/>
          </p:nvPr>
        </p:nvSpPr>
        <p:spPr/>
        <p:txBody>
          <a:bodyPr/>
          <a:lstStyle/>
          <a:p>
            <a:r>
              <a:rPr lang="en-US" dirty="0"/>
              <a:t>Clusters location on map</a:t>
            </a:r>
          </a:p>
        </p:txBody>
      </p:sp>
      <p:sp>
        <p:nvSpPr>
          <p:cNvPr id="3" name="Content Placeholder 2">
            <a:extLst>
              <a:ext uri="{FF2B5EF4-FFF2-40B4-BE49-F238E27FC236}">
                <a16:creationId xmlns:a16="http://schemas.microsoft.com/office/drawing/2014/main" id="{5B6CAE8B-D2F9-4529-881A-BB9831E7A5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D87DD6E-00D2-439A-A840-1A6DA428EFA0}"/>
              </a:ext>
            </a:extLst>
          </p:cNvPr>
          <p:cNvPicPr>
            <a:picLocks noChangeAspect="1"/>
          </p:cNvPicPr>
          <p:nvPr/>
        </p:nvPicPr>
        <p:blipFill>
          <a:blip r:embed="rId2"/>
          <a:stretch>
            <a:fillRect/>
          </a:stretch>
        </p:blipFill>
        <p:spPr>
          <a:xfrm>
            <a:off x="2336222" y="1836777"/>
            <a:ext cx="7297305" cy="4329033"/>
          </a:xfrm>
          <a:prstGeom prst="rect">
            <a:avLst/>
          </a:prstGeom>
        </p:spPr>
      </p:pic>
      <p:sp>
        <p:nvSpPr>
          <p:cNvPr id="10" name="TextBox 9">
            <a:extLst>
              <a:ext uri="{FF2B5EF4-FFF2-40B4-BE49-F238E27FC236}">
                <a16:creationId xmlns:a16="http://schemas.microsoft.com/office/drawing/2014/main" id="{71068308-394D-421D-9608-A7DD4F488C60}"/>
              </a:ext>
            </a:extLst>
          </p:cNvPr>
          <p:cNvSpPr txBox="1"/>
          <p:nvPr/>
        </p:nvSpPr>
        <p:spPr>
          <a:xfrm>
            <a:off x="2336222" y="6256193"/>
            <a:ext cx="8017164" cy="369332"/>
          </a:xfrm>
          <a:prstGeom prst="rect">
            <a:avLst/>
          </a:prstGeom>
          <a:noFill/>
        </p:spPr>
        <p:txBody>
          <a:bodyPr wrap="square">
            <a:spAutoFit/>
          </a:bodyPr>
          <a:lstStyle/>
          <a:p>
            <a:r>
              <a:rPr lang="en-US" dirty="0"/>
              <a:t>Class of clusters location on map (similar colors represent similar clusters)</a:t>
            </a:r>
          </a:p>
        </p:txBody>
      </p:sp>
    </p:spTree>
    <p:extLst>
      <p:ext uri="{BB962C8B-B14F-4D97-AF65-F5344CB8AC3E}">
        <p14:creationId xmlns:p14="http://schemas.microsoft.com/office/powerpoint/2010/main" val="4031098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347</TotalTime>
  <Words>697</Words>
  <Application>Microsoft Office PowerPoint</Application>
  <PresentationFormat>Widescreen</PresentationFormat>
  <Paragraphs>64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Symbol</vt:lpstr>
      <vt:lpstr>Times New Roman</vt:lpstr>
      <vt:lpstr>Office Theme</vt:lpstr>
      <vt:lpstr>Location recommendation for a new vegetarian restaurant in San Francisco, California    Nov. 2020   </vt:lpstr>
      <vt:lpstr>1 Business Problem and Background</vt:lpstr>
      <vt:lpstr>2 Data Source and Description</vt:lpstr>
      <vt:lpstr>3 Methodology</vt:lpstr>
      <vt:lpstr>4 Exploring the neighborhoods </vt:lpstr>
      <vt:lpstr>Vegetarian VS Total number of restaurants </vt:lpstr>
      <vt:lpstr>vegetarian restaurant locations</vt:lpstr>
      <vt:lpstr>5 Neighborhood clustering: K-Mean (K=5)</vt:lpstr>
      <vt:lpstr>Clusters location on map</vt:lpstr>
      <vt:lpstr>6 Results and Discussion </vt:lpstr>
      <vt:lpstr>7 Conclusion</vt:lpstr>
      <vt:lpstr>8 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recommendation for a new vegetarian restaurant in San Francisco, California    Nov. 2020</dc:title>
  <dc:creator>Yasser Bigdeli</dc:creator>
  <cp:lastModifiedBy>Yasser Bigdeli</cp:lastModifiedBy>
  <cp:revision>4</cp:revision>
  <dcterms:created xsi:type="dcterms:W3CDTF">2020-11-14T22:45:23Z</dcterms:created>
  <dcterms:modified xsi:type="dcterms:W3CDTF">2020-11-15T04:32:45Z</dcterms:modified>
</cp:coreProperties>
</file>